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8" r:id="rId2"/>
    <p:sldId id="278" r:id="rId3"/>
    <p:sldId id="287" r:id="rId4"/>
    <p:sldId id="279" r:id="rId5"/>
    <p:sldId id="280" r:id="rId6"/>
    <p:sldId id="281" r:id="rId7"/>
    <p:sldId id="288" r:id="rId8"/>
    <p:sldId id="283" r:id="rId9"/>
    <p:sldId id="282" r:id="rId10"/>
    <p:sldId id="286" r:id="rId11"/>
    <p:sldId id="289" r:id="rId12"/>
    <p:sldId id="290" r:id="rId13"/>
    <p:sldId id="285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/>
    <p:restoredTop sz="94682"/>
  </p:normalViewPr>
  <p:slideViewPr>
    <p:cSldViewPr>
      <p:cViewPr varScale="1">
        <p:scale>
          <a:sx n="119" d="100"/>
          <a:sy n="119" d="100"/>
        </p:scale>
        <p:origin x="142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1A059-B47F-4FE1-9BF5-7848CDE73DB0}" type="datetimeFigureOut">
              <a:rPr lang="en-US" smtClean="0"/>
              <a:t>7/24/17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A74AE-CF30-4D17-A3EC-7D319B7B3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4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050ED5-B05F-4383-A48D-74A1ED2C08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74AE-CF30-4D17-A3EC-7D319B7B32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2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Actually containers run in Docker, not full</a:t>
            </a:r>
            <a:r>
              <a:rPr lang="en-US" baseline="0" dirty="0" smtClean="0"/>
              <a:t> virtual machines</a:t>
            </a:r>
          </a:p>
          <a:p>
            <a:r>
              <a:rPr lang="en-US" baseline="0" dirty="0" smtClean="0"/>
              <a:t>Can do other things like Latex, Markdown, and anything you can do in Linux that doesn’t require </a:t>
            </a:r>
            <a:r>
              <a:rPr lang="en-US" baseline="0" dirty="0" smtClean="0"/>
              <a:t>x-window (x11)</a:t>
            </a:r>
            <a:endParaRPr lang="en-US" baseline="0" dirty="0" smtClean="0"/>
          </a:p>
          <a:p>
            <a:r>
              <a:rPr lang="en-US" baseline="0" dirty="0" smtClean="0"/>
              <a:t>Also have a separate </a:t>
            </a:r>
            <a:r>
              <a:rPr lang="en-US" baseline="0" dirty="0" err="1" smtClean="0"/>
              <a:t>Vpython</a:t>
            </a:r>
            <a:r>
              <a:rPr lang="en-US" baseline="0" dirty="0" smtClean="0"/>
              <a:t> kernel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74AE-CF30-4D17-A3EC-7D319B7B32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8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Copy and paste email address list into box to add students.  They will be sent an email to join the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74AE-CF30-4D17-A3EC-7D319B7B32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71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 </a:t>
            </a:r>
            <a:r>
              <a:rPr lang="mr-IN" dirty="0" smtClean="0"/>
              <a:t>–</a:t>
            </a:r>
            <a:r>
              <a:rPr lang="en-US" dirty="0" smtClean="0"/>
              <a:t> push documents to the student account (you can</a:t>
            </a:r>
            <a:r>
              <a:rPr lang="en-US" baseline="0" dirty="0" smtClean="0"/>
              <a:t> see what they are doing in their account</a:t>
            </a:r>
          </a:p>
          <a:p>
            <a:r>
              <a:rPr lang="en-US" baseline="0" dirty="0" smtClean="0"/>
              <a:t>Collect </a:t>
            </a:r>
            <a:r>
              <a:rPr lang="mr-IN" baseline="0" dirty="0" smtClean="0"/>
              <a:t>–</a:t>
            </a:r>
            <a:r>
              <a:rPr lang="en-US" baseline="0" dirty="0" smtClean="0"/>
              <a:t> a copy of each students’ assignment is made to your account to look at and make comments </a:t>
            </a:r>
            <a:r>
              <a:rPr lang="mr-IN" baseline="0" dirty="0" smtClean="0"/>
              <a:t>–</a:t>
            </a:r>
            <a:r>
              <a:rPr lang="en-US" baseline="0" dirty="0" smtClean="0"/>
              <a:t> doesn’t affect student copy</a:t>
            </a:r>
          </a:p>
          <a:p>
            <a:r>
              <a:rPr lang="en-US" baseline="0" dirty="0" smtClean="0"/>
              <a:t>Grade </a:t>
            </a:r>
            <a:r>
              <a:rPr lang="mr-IN" baseline="0" dirty="0" smtClean="0"/>
              <a:t>–</a:t>
            </a:r>
            <a:r>
              <a:rPr lang="en-US" baseline="0" dirty="0" smtClean="0"/>
              <a:t> Enter a grade along with comments</a:t>
            </a:r>
          </a:p>
          <a:p>
            <a:r>
              <a:rPr lang="en-US" baseline="0" dirty="0" smtClean="0"/>
              <a:t>Return to student </a:t>
            </a:r>
            <a:r>
              <a:rPr lang="mr-IN" baseline="0" dirty="0" smtClean="0"/>
              <a:t>–</a:t>
            </a:r>
            <a:r>
              <a:rPr lang="en-US" baseline="0" dirty="0" smtClean="0"/>
              <a:t> push copy of file with your comments back to student </a:t>
            </a:r>
            <a:r>
              <a:rPr lang="mr-IN" baseline="0" dirty="0" smtClean="0"/>
              <a:t>–</a:t>
            </a:r>
            <a:r>
              <a:rPr lang="en-US" baseline="0" dirty="0" smtClean="0"/>
              <a:t> separate from their original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74AE-CF30-4D17-A3EC-7D319B7B32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22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 </a:t>
            </a:r>
            <a:r>
              <a:rPr lang="mr-IN" dirty="0" smtClean="0"/>
              <a:t>–</a:t>
            </a:r>
            <a:r>
              <a:rPr lang="en-US" dirty="0" smtClean="0"/>
              <a:t> push documents to the student account (you can</a:t>
            </a:r>
            <a:r>
              <a:rPr lang="en-US" baseline="0" dirty="0" smtClean="0"/>
              <a:t> see what they are doing in their account</a:t>
            </a:r>
          </a:p>
          <a:p>
            <a:r>
              <a:rPr lang="en-US" baseline="0" dirty="0" smtClean="0"/>
              <a:t>Collect </a:t>
            </a:r>
            <a:r>
              <a:rPr lang="mr-IN" baseline="0" dirty="0" smtClean="0"/>
              <a:t>–</a:t>
            </a:r>
            <a:r>
              <a:rPr lang="en-US" baseline="0" dirty="0" smtClean="0"/>
              <a:t> a copy of each students’ assignment is made to your account to look at and make comments </a:t>
            </a:r>
            <a:r>
              <a:rPr lang="mr-IN" baseline="0" dirty="0" smtClean="0"/>
              <a:t>–</a:t>
            </a:r>
            <a:r>
              <a:rPr lang="en-US" baseline="0" dirty="0" smtClean="0"/>
              <a:t> doesn’t affect student copy</a:t>
            </a:r>
          </a:p>
          <a:p>
            <a:r>
              <a:rPr lang="en-US" baseline="0" dirty="0" smtClean="0"/>
              <a:t>Grade </a:t>
            </a:r>
            <a:r>
              <a:rPr lang="mr-IN" baseline="0" dirty="0" smtClean="0"/>
              <a:t>–</a:t>
            </a:r>
            <a:r>
              <a:rPr lang="en-US" baseline="0" dirty="0" smtClean="0"/>
              <a:t> Enter a grade along with comments</a:t>
            </a:r>
          </a:p>
          <a:p>
            <a:r>
              <a:rPr lang="en-US" baseline="0" dirty="0" smtClean="0"/>
              <a:t>Return to student </a:t>
            </a:r>
            <a:r>
              <a:rPr lang="mr-IN" baseline="0" dirty="0" smtClean="0"/>
              <a:t>–</a:t>
            </a:r>
            <a:r>
              <a:rPr lang="en-US" baseline="0" dirty="0" smtClean="0"/>
              <a:t> push copy of file with your comments back to student </a:t>
            </a:r>
            <a:r>
              <a:rPr lang="mr-IN" baseline="0" dirty="0" smtClean="0"/>
              <a:t>–</a:t>
            </a:r>
            <a:r>
              <a:rPr lang="en-US" baseline="0" dirty="0" smtClean="0"/>
              <a:t> separate from their original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74AE-CF30-4D17-A3EC-7D319B7B32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2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must still manually grade assignment.</a:t>
            </a:r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74AE-CF30-4D17-A3EC-7D319B7B32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9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 err="1" smtClean="0"/>
              <a:t>SageMath</a:t>
            </a:r>
            <a:r>
              <a:rPr lang="en-US" dirty="0" smtClean="0"/>
              <a:t> and </a:t>
            </a:r>
            <a:r>
              <a:rPr lang="en-US" dirty="0" err="1" smtClean="0"/>
              <a:t>Jupyter</a:t>
            </a:r>
            <a:r>
              <a:rPr lang="en-US" dirty="0" smtClean="0"/>
              <a:t> notebooks have</a:t>
            </a:r>
            <a:r>
              <a:rPr lang="en-US" baseline="0" dirty="0" smtClean="0"/>
              <a:t> a chat feature between you and the student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74AE-CF30-4D17-A3EC-7D319B7B32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4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Consistent computational environment </a:t>
            </a:r>
            <a:r>
              <a:rPr lang="mr-IN" dirty="0" smtClean="0"/>
              <a:t>–</a:t>
            </a:r>
            <a:r>
              <a:rPr lang="en-US" dirty="0" smtClean="0"/>
              <a:t> no worries about each student</a:t>
            </a:r>
            <a:r>
              <a:rPr lang="en-US" baseline="0" dirty="0" smtClean="0"/>
              <a:t> having a slightly different version of some package</a:t>
            </a:r>
          </a:p>
          <a:p>
            <a:r>
              <a:rPr lang="en-US" baseline="0" dirty="0" smtClean="0"/>
              <a:t>Time travel saves all edits so you can go back to a previous version </a:t>
            </a:r>
            <a:r>
              <a:rPr lang="mr-IN" baseline="0" dirty="0" smtClean="0"/>
              <a:t>–</a:t>
            </a:r>
            <a:r>
              <a:rPr lang="en-US" baseline="0" dirty="0" smtClean="0"/>
              <a:t> helpful if student accidentally erases their solutions</a:t>
            </a:r>
          </a:p>
          <a:p>
            <a:r>
              <a:rPr lang="en-US" dirty="0" smtClean="0"/>
              <a:t>Excellent customer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74AE-CF30-4D17-A3EC-7D319B7B32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59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</a:t>
            </a:r>
            <a:r>
              <a:rPr lang="en-US" baseline="0" dirty="0" smtClean="0"/>
              <a:t> current LMS and </a:t>
            </a:r>
            <a:r>
              <a:rPr lang="en-US" baseline="0" dirty="0" err="1" smtClean="0"/>
              <a:t>Github</a:t>
            </a:r>
            <a:r>
              <a:rPr lang="en-US" baseline="0" dirty="0" smtClean="0"/>
              <a:t> Classroom require downloading code.  Things like </a:t>
            </a:r>
            <a:r>
              <a:rPr lang="en-US" baseline="0" dirty="0" err="1" smtClean="0"/>
              <a:t>repl.it</a:t>
            </a:r>
            <a:r>
              <a:rPr lang="en-US" baseline="0" dirty="0" smtClean="0"/>
              <a:t> and Trinket don’t have same functionality and flexibility of </a:t>
            </a:r>
            <a:r>
              <a:rPr lang="en-US" baseline="0" dirty="0" err="1" smtClean="0"/>
              <a:t>CoCalc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74AE-CF30-4D17-A3EC-7D319B7B32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7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A33690-DF3B-4993-B038-CC124D6A2A9E}" type="datetimeFigureOut">
              <a:rPr lang="en-US" smtClean="0"/>
              <a:t>7/24/17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A92995-2FCB-41FE-950D-909098292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33690-DF3B-4993-B038-CC124D6A2A9E}" type="datetimeFigureOut">
              <a:rPr lang="en-US" smtClean="0"/>
              <a:t>7/24/17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92995-2FCB-41FE-950D-909098292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33690-DF3B-4993-B038-CC124D6A2A9E}" type="datetimeFigureOut">
              <a:rPr lang="en-US" smtClean="0"/>
              <a:t>7/24/17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92995-2FCB-41FE-950D-909098292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33690-DF3B-4993-B038-CC124D6A2A9E}" type="datetimeFigureOut">
              <a:rPr lang="en-US" smtClean="0"/>
              <a:t>7/24/17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92995-2FCB-41FE-950D-9090982928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33690-DF3B-4993-B038-CC124D6A2A9E}" type="datetimeFigureOut">
              <a:rPr lang="en-US" smtClean="0"/>
              <a:t>7/24/17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92995-2FCB-41FE-950D-9090982928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33690-DF3B-4993-B038-CC124D6A2A9E}" type="datetimeFigureOut">
              <a:rPr lang="en-US" smtClean="0"/>
              <a:t>7/24/17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92995-2FCB-41FE-950D-9090982928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33690-DF3B-4993-B038-CC124D6A2A9E}" type="datetimeFigureOut">
              <a:rPr lang="en-US" smtClean="0"/>
              <a:t>7/24/17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92995-2FCB-41FE-950D-9090982928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33690-DF3B-4993-B038-CC124D6A2A9E}" type="datetimeFigureOut">
              <a:rPr lang="en-US" smtClean="0"/>
              <a:t>7/24/17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92995-2FCB-41FE-950D-9090982928E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33690-DF3B-4993-B038-CC124D6A2A9E}" type="datetimeFigureOut">
              <a:rPr lang="en-US" smtClean="0"/>
              <a:t>7/24/17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92995-2FCB-41FE-950D-9090982928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AA33690-DF3B-4993-B038-CC124D6A2A9E}" type="datetimeFigureOut">
              <a:rPr lang="en-US" smtClean="0"/>
              <a:t>7/24/17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92995-2FCB-41FE-950D-9090982928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A33690-DF3B-4993-B038-CC124D6A2A9E}" type="datetimeFigureOut">
              <a:rPr lang="en-US" smtClean="0"/>
              <a:t>7/24/17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A92995-2FCB-41FE-950D-9090982928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A33690-DF3B-4993-B038-CC124D6A2A9E}" type="datetimeFigureOut">
              <a:rPr lang="en-US" smtClean="0"/>
              <a:t>7/24/17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2A92995-2FCB-41FE-950D-9090982928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tif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owerpoint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1981200" y="4511040"/>
            <a:ext cx="6781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Todd Zimmerman</a:t>
            </a:r>
          </a:p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University of Wisconsin – Stout</a:t>
            </a:r>
          </a:p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Menomonie, Wisconsin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0" y="0"/>
            <a:ext cx="7543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4800" dirty="0" smtClean="0">
                <a:solidFill>
                  <a:schemeClr val="bg1"/>
                </a:solidFill>
              </a:rPr>
              <a:t>Teaching Computation in Physics Using </a:t>
            </a:r>
            <a:r>
              <a:rPr lang="en-US" sz="4800" strike="sngStrike" dirty="0" err="1" smtClean="0">
                <a:solidFill>
                  <a:schemeClr val="bg1"/>
                </a:solidFill>
              </a:rPr>
              <a:t>SageMathCloud</a:t>
            </a:r>
            <a:endParaRPr lang="en-US" sz="4800" strike="sngStrike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67425"/>
            <a:ext cx="9144000" cy="790575"/>
          </a:xfrm>
          <a:prstGeom prst="rect">
            <a:avLst/>
          </a:prstGeom>
          <a:solidFill>
            <a:srgbClr val="004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5" descr="SHIELD.psd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-1" y="5638801"/>
            <a:ext cx="1472859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1566863" y="6156325"/>
            <a:ext cx="43989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dirty="0">
                <a:solidFill>
                  <a:schemeClr val="bg1"/>
                </a:solidFill>
                <a:latin typeface="Franklin Gothic Book" pitchFamily="34" charset="0"/>
                <a:cs typeface="Helvetica" pitchFamily="34" charset="0"/>
              </a:rPr>
              <a:t/>
            </a:r>
            <a:br>
              <a:rPr lang="en-US" sz="1100" dirty="0">
                <a:solidFill>
                  <a:schemeClr val="bg1"/>
                </a:solidFill>
                <a:latin typeface="Franklin Gothic Book" pitchFamily="34" charset="0"/>
                <a:cs typeface="Helvetica" pitchFamily="34" charset="0"/>
              </a:rPr>
            </a:br>
            <a:r>
              <a:rPr lang="en-US" sz="1100" dirty="0">
                <a:solidFill>
                  <a:schemeClr val="bg1"/>
                </a:solidFill>
                <a:latin typeface="Franklin Gothic Book" pitchFamily="34" charset="0"/>
                <a:cs typeface="Helvetica" pitchFamily="34" charset="0"/>
              </a:rPr>
              <a:t>Inspiring Innovation.  Learn more at </a:t>
            </a:r>
            <a:r>
              <a:rPr lang="en-US" sz="1100" dirty="0">
                <a:solidFill>
                  <a:schemeClr val="bg1"/>
                </a:solidFill>
                <a:latin typeface="Franklin Gothic Demi" pitchFamily="34" charset="0"/>
                <a:cs typeface="Helvetica" pitchFamily="34" charset="0"/>
              </a:rPr>
              <a:t>www.uwstout.edu</a:t>
            </a:r>
          </a:p>
        </p:txBody>
      </p:sp>
      <p:sp>
        <p:nvSpPr>
          <p:cNvPr id="2" name="TextBox 1"/>
          <p:cNvSpPr txBox="1"/>
          <p:nvPr/>
        </p:nvSpPr>
        <p:spPr>
          <a:xfrm rot="20614430">
            <a:off x="4534736" y="1652237"/>
            <a:ext cx="19531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CoCalc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840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Introductory Physics</a:t>
            </a:r>
          </a:p>
          <a:p>
            <a:pPr lvl="1"/>
            <a:r>
              <a:rPr lang="en-US" dirty="0" err="1" smtClean="0"/>
              <a:t>VPython</a:t>
            </a:r>
            <a:r>
              <a:rPr lang="en-US" dirty="0" smtClean="0"/>
              <a:t> modeling in </a:t>
            </a:r>
            <a:r>
              <a:rPr lang="en-US" dirty="0" err="1" smtClean="0"/>
              <a:t>Jupyter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Statics</a:t>
            </a:r>
          </a:p>
          <a:p>
            <a:pPr lvl="1"/>
            <a:r>
              <a:rPr lang="en-US" dirty="0" smtClean="0"/>
              <a:t>Solving systems of equations in </a:t>
            </a:r>
            <a:r>
              <a:rPr lang="en-US" dirty="0" err="1" smtClean="0"/>
              <a:t>SageMath</a:t>
            </a:r>
            <a:endParaRPr lang="en-US" dirty="0" smtClean="0"/>
          </a:p>
          <a:p>
            <a:pPr lvl="1"/>
            <a:r>
              <a:rPr lang="en-US" dirty="0" smtClean="0"/>
              <a:t>Peer grading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Physics </a:t>
            </a:r>
            <a:r>
              <a:rPr lang="en-US" dirty="0" smtClean="0"/>
              <a:t>Modeling </a:t>
            </a:r>
            <a:r>
              <a:rPr lang="en-US" dirty="0" smtClean="0"/>
              <a:t>for Game Designers</a:t>
            </a:r>
          </a:p>
          <a:p>
            <a:pPr lvl="1"/>
            <a:r>
              <a:rPr lang="en-US" dirty="0" smtClean="0"/>
              <a:t>Learning how to program Python in </a:t>
            </a:r>
            <a:r>
              <a:rPr lang="en-US" dirty="0" err="1" smtClean="0"/>
              <a:t>Jupyter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Optics and Quantum Mechanics</a:t>
            </a:r>
          </a:p>
          <a:p>
            <a:pPr lvl="1"/>
            <a:r>
              <a:rPr lang="en-US" dirty="0" smtClean="0"/>
              <a:t>Solving homework problems in </a:t>
            </a:r>
            <a:r>
              <a:rPr lang="en-US" dirty="0" err="1" smtClean="0"/>
              <a:t>SageMath</a:t>
            </a:r>
            <a:endParaRPr lang="en-US" dirty="0" smtClean="0"/>
          </a:p>
          <a:p>
            <a:pPr lvl="1"/>
            <a:r>
              <a:rPr lang="en-US" dirty="0" smtClean="0"/>
              <a:t>Writing up homework in </a:t>
            </a:r>
            <a:r>
              <a:rPr lang="en-US" dirty="0" err="1" smtClean="0"/>
              <a:t>LaTeX</a:t>
            </a:r>
            <a:endParaRPr lang="en-US" dirty="0" smtClean="0"/>
          </a:p>
          <a:p>
            <a:pPr lvl="1"/>
            <a:r>
              <a:rPr lang="en-US" dirty="0" smtClean="0"/>
              <a:t>Peer grading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use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5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need for students to install any software</a:t>
            </a:r>
          </a:p>
          <a:p>
            <a:r>
              <a:rPr lang="en-US" dirty="0" smtClean="0"/>
              <a:t>Time Travel</a:t>
            </a:r>
          </a:p>
          <a:p>
            <a:r>
              <a:rPr lang="en-US" dirty="0" smtClean="0"/>
              <a:t>Easy </a:t>
            </a:r>
            <a:r>
              <a:rPr lang="en-US" dirty="0" smtClean="0"/>
              <a:t>collaboration</a:t>
            </a:r>
          </a:p>
          <a:p>
            <a:r>
              <a:rPr lang="en-US" dirty="0" smtClean="0"/>
              <a:t>Fast customer support</a:t>
            </a:r>
            <a:endParaRPr lang="en-US" dirty="0" smtClean="0"/>
          </a:p>
          <a:p>
            <a:r>
              <a:rPr lang="en-US" dirty="0" smtClean="0"/>
              <a:t>LMS for computation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accounts at </a:t>
            </a:r>
            <a:r>
              <a:rPr lang="en-US" dirty="0" err="1" smtClean="0"/>
              <a:t>CoCalc.com</a:t>
            </a:r>
            <a:r>
              <a:rPr lang="en-US" dirty="0" smtClean="0"/>
              <a:t> can be </a:t>
            </a:r>
            <a:r>
              <a:rPr lang="en-US" dirty="0" err="1" smtClean="0"/>
              <a:t>sloooooow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16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Github</a:t>
            </a:r>
            <a:r>
              <a:rPr lang="en-US" dirty="0" smtClean="0"/>
              <a:t> </a:t>
            </a:r>
            <a:r>
              <a:rPr lang="en-US" dirty="0" smtClean="0"/>
              <a:t>Classroom</a:t>
            </a:r>
          </a:p>
          <a:p>
            <a:r>
              <a:rPr lang="en-US" dirty="0" err="1" smtClean="0"/>
              <a:t>repl.it</a:t>
            </a:r>
            <a:endParaRPr lang="en-US" dirty="0" smtClean="0"/>
          </a:p>
          <a:p>
            <a:r>
              <a:rPr lang="en-US" dirty="0" smtClean="0"/>
              <a:t>Trinket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06794"/>
            <a:ext cx="169545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809" y="2525886"/>
            <a:ext cx="2959100" cy="107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343400"/>
            <a:ext cx="1799981" cy="142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5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the UW-Stout Office of Research and Sponsored Programs for financial </a:t>
            </a:r>
            <a:r>
              <a:rPr lang="en-US" dirty="0" smtClean="0"/>
              <a:t>support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err="1" smtClean="0"/>
              <a:t>SageMath</a:t>
            </a:r>
            <a:r>
              <a:rPr lang="en-US" sz="2000" dirty="0" smtClean="0"/>
              <a:t> Worksheets at:</a:t>
            </a:r>
          </a:p>
          <a:p>
            <a:r>
              <a:rPr lang="en-US" sz="2000" dirty="0" smtClean="0"/>
              <a:t>https</a:t>
            </a:r>
            <a:r>
              <a:rPr lang="en-US" sz="2000" dirty="0"/>
              <a:t>://</a:t>
            </a:r>
            <a:r>
              <a:rPr lang="en-US" sz="2000" dirty="0" err="1"/>
              <a:t>github.com</a:t>
            </a:r>
            <a:r>
              <a:rPr lang="en-US" sz="2000" dirty="0"/>
              <a:t>/</a:t>
            </a:r>
            <a:r>
              <a:rPr lang="en-US" sz="2000" dirty="0" err="1"/>
              <a:t>zimmermant</a:t>
            </a:r>
            <a:r>
              <a:rPr lang="en-US" sz="2000" dirty="0"/>
              <a:t>/</a:t>
            </a:r>
            <a:r>
              <a:rPr lang="en-US" sz="2000" dirty="0" err="1"/>
              <a:t>physics_with_smc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19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source software</a:t>
            </a:r>
          </a:p>
          <a:p>
            <a:r>
              <a:rPr lang="en-US" dirty="0" smtClean="0"/>
              <a:t>Runs “virtual” Linux machines</a:t>
            </a:r>
          </a:p>
          <a:p>
            <a:r>
              <a:rPr lang="en-US" dirty="0" err="1" smtClean="0"/>
              <a:t>SageMath</a:t>
            </a:r>
            <a:endParaRPr lang="en-US" dirty="0" smtClean="0"/>
          </a:p>
          <a:p>
            <a:r>
              <a:rPr lang="en-US" dirty="0" err="1" smtClean="0"/>
              <a:t>Jupyter</a:t>
            </a:r>
            <a:r>
              <a:rPr lang="en-US" dirty="0" smtClean="0"/>
              <a:t> Notebooks</a:t>
            </a:r>
          </a:p>
          <a:p>
            <a:pPr lvl="1"/>
            <a:r>
              <a:rPr lang="en-US" dirty="0" smtClean="0"/>
              <a:t>Python 2</a:t>
            </a:r>
          </a:p>
          <a:p>
            <a:pPr lvl="1"/>
            <a:r>
              <a:rPr lang="en-US" dirty="0" smtClean="0"/>
              <a:t>Python 3</a:t>
            </a:r>
          </a:p>
          <a:p>
            <a:pPr lvl="1"/>
            <a:r>
              <a:rPr lang="en-US" dirty="0" smtClean="0"/>
              <a:t>Octave (</a:t>
            </a:r>
            <a:r>
              <a:rPr lang="en-US" dirty="0" err="1" smtClean="0"/>
              <a:t>Matlab</a:t>
            </a:r>
            <a:r>
              <a:rPr lang="en-US" dirty="0" smtClean="0"/>
              <a:t> clone)</a:t>
            </a:r>
          </a:p>
          <a:p>
            <a:pPr lvl="1"/>
            <a:r>
              <a:rPr lang="en-US" dirty="0" smtClean="0"/>
              <a:t>R</a:t>
            </a:r>
            <a:endParaRPr lang="en-US" dirty="0"/>
          </a:p>
          <a:p>
            <a:pPr lvl="1"/>
            <a:r>
              <a:rPr lang="en-US" dirty="0" smtClean="0"/>
              <a:t>Scala, Julia,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dirty="0" smtClean="0"/>
              <a:t>llaborative </a:t>
            </a:r>
            <a:r>
              <a:rPr lang="en-US" dirty="0" smtClean="0">
                <a:solidFill>
                  <a:srgbClr val="FF0000"/>
                </a:solidFill>
              </a:rPr>
              <a:t>Calc</a:t>
            </a:r>
            <a:r>
              <a:rPr lang="en-US" dirty="0" smtClean="0"/>
              <a:t>ulations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944394"/>
            <a:ext cx="2841260" cy="21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2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Open-source alternative to Maple, Mathematica, </a:t>
            </a:r>
            <a:r>
              <a:rPr lang="en-US" dirty="0" err="1" smtClean="0"/>
              <a:t>Matlab</a:t>
            </a:r>
            <a:r>
              <a:rPr lang="en-US" dirty="0" smtClean="0"/>
              <a:t>, and Magma</a:t>
            </a:r>
          </a:p>
          <a:p>
            <a:r>
              <a:rPr lang="en-US" dirty="0" smtClean="0"/>
              <a:t>Built on Python</a:t>
            </a:r>
          </a:p>
          <a:p>
            <a:r>
              <a:rPr lang="en-US" dirty="0" smtClean="0"/>
              <a:t>Notebook format similar to </a:t>
            </a:r>
            <a:r>
              <a:rPr lang="en-US" dirty="0" err="1" smtClean="0"/>
              <a:t>Jupyter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SageMath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43067"/>
            <a:ext cx="3378210" cy="89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image of </a:t>
            </a:r>
            <a:r>
              <a:rPr lang="en-US" dirty="0" err="1" smtClean="0"/>
              <a:t>CoCalc</a:t>
            </a:r>
            <a:r>
              <a:rPr lang="en-US" dirty="0" smtClean="0"/>
              <a:t> in Docker</a:t>
            </a:r>
          </a:p>
          <a:p>
            <a:pPr lvl="1"/>
            <a:r>
              <a:rPr lang="en-US" dirty="0" smtClean="0"/>
              <a:t>All free and open source</a:t>
            </a:r>
          </a:p>
          <a:p>
            <a:r>
              <a:rPr lang="en-US" dirty="0" smtClean="0"/>
              <a:t>Use servers at </a:t>
            </a:r>
            <a:r>
              <a:rPr lang="en-US" dirty="0" err="1" smtClean="0"/>
              <a:t>CoCalc.com</a:t>
            </a:r>
            <a:endParaRPr lang="en-US" dirty="0" smtClean="0"/>
          </a:p>
          <a:p>
            <a:pPr lvl="1"/>
            <a:r>
              <a:rPr lang="en-US" dirty="0" smtClean="0"/>
              <a:t>Free and paid </a:t>
            </a:r>
            <a:r>
              <a:rPr lang="en-US" dirty="0" smtClean="0"/>
              <a:t>accounts</a:t>
            </a:r>
          </a:p>
          <a:p>
            <a:pPr lvl="1"/>
            <a:endParaRPr lang="en-US" dirty="0"/>
          </a:p>
          <a:p>
            <a:r>
              <a:rPr lang="en-US" dirty="0" smtClean="0"/>
              <a:t>Projects</a:t>
            </a:r>
          </a:p>
          <a:p>
            <a:pPr lvl="1"/>
            <a:r>
              <a:rPr lang="en-US" dirty="0" smtClean="0"/>
              <a:t>Single “virtual” Linux machine</a:t>
            </a:r>
          </a:p>
          <a:p>
            <a:pPr lvl="1"/>
            <a:r>
              <a:rPr lang="en-US" dirty="0" smtClean="0"/>
              <a:t>Unlimited projects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</a:t>
            </a:r>
            <a:r>
              <a:rPr lang="en-US" dirty="0" smtClean="0"/>
              <a:t>use </a:t>
            </a:r>
            <a:r>
              <a:rPr lang="en-US" dirty="0" err="1" smtClean="0"/>
              <a:t>CoCalc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4600687"/>
            <a:ext cx="73152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Assignments</a:t>
            </a:r>
            <a:endParaRPr lang="en-US" dirty="0" smtClean="0"/>
          </a:p>
          <a:p>
            <a:pPr lvl="1"/>
            <a:r>
              <a:rPr lang="en-US" dirty="0" smtClean="0"/>
              <a:t>Can be collected and graded</a:t>
            </a:r>
          </a:p>
          <a:p>
            <a:r>
              <a:rPr lang="en-US" dirty="0" smtClean="0"/>
              <a:t>Handouts</a:t>
            </a:r>
          </a:p>
          <a:p>
            <a:pPr lvl="1"/>
            <a:r>
              <a:rPr lang="en-US" dirty="0" smtClean="0"/>
              <a:t>Ungraded </a:t>
            </a:r>
            <a:r>
              <a:rPr lang="en-US" dirty="0" smtClean="0"/>
              <a:t>documents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Course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0504"/>
          <a:stretch/>
        </p:blipFill>
        <p:spPr>
          <a:xfrm>
            <a:off x="-1" y="838200"/>
            <a:ext cx="845820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2158" r="40745"/>
          <a:stretch/>
        </p:blipFill>
        <p:spPr>
          <a:xfrm>
            <a:off x="1062766" y="1143000"/>
            <a:ext cx="7018468" cy="49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623" t="17691" r="7357" b="4467"/>
          <a:stretch/>
        </p:blipFill>
        <p:spPr>
          <a:xfrm>
            <a:off x="228600" y="1143000"/>
            <a:ext cx="8767034" cy="49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97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Grading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7405"/>
            <a:ext cx="9144000" cy="452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 Feature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96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91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2825</TotalTime>
  <Words>484</Words>
  <Application>Microsoft Macintosh PowerPoint</Application>
  <PresentationFormat>On-screen Show (4:3)</PresentationFormat>
  <Paragraphs>97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 Black</vt:lpstr>
      <vt:lpstr>Calibri</vt:lpstr>
      <vt:lpstr>Franklin Gothic Book</vt:lpstr>
      <vt:lpstr>Franklin Gothic Demi</vt:lpstr>
      <vt:lpstr>Helvetica</vt:lpstr>
      <vt:lpstr>Lucida Sans Unicode</vt:lpstr>
      <vt:lpstr>Mangal</vt:lpstr>
      <vt:lpstr>Verdana</vt:lpstr>
      <vt:lpstr>Wingdings 2</vt:lpstr>
      <vt:lpstr>Wingdings 3</vt:lpstr>
      <vt:lpstr>Arial</vt:lpstr>
      <vt:lpstr>Concourse</vt:lpstr>
      <vt:lpstr>PowerPoint Presentation</vt:lpstr>
      <vt:lpstr>Collaborative Calculations</vt:lpstr>
      <vt:lpstr>What is SageMath?</vt:lpstr>
      <vt:lpstr>How to use CoCalc</vt:lpstr>
      <vt:lpstr>Course Management</vt:lpstr>
      <vt:lpstr>Assignments</vt:lpstr>
      <vt:lpstr>Assignments</vt:lpstr>
      <vt:lpstr>Peer Grading</vt:lpstr>
      <vt:lpstr>Chat Feature</vt:lpstr>
      <vt:lpstr>How I use it</vt:lpstr>
      <vt:lpstr>Benefits</vt:lpstr>
      <vt:lpstr>Limitations</vt:lpstr>
      <vt:lpstr>Alternatives</vt:lpstr>
      <vt:lpstr>Thank You</vt:lpstr>
    </vt:vector>
  </TitlesOfParts>
  <Company>University of Wisconsin - Stout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Zimmermant</dc:creator>
  <cp:lastModifiedBy>Zimmerman, Todd</cp:lastModifiedBy>
  <cp:revision>60</cp:revision>
  <dcterms:created xsi:type="dcterms:W3CDTF">2012-05-14T17:28:23Z</dcterms:created>
  <dcterms:modified xsi:type="dcterms:W3CDTF">2017-07-25T02:03:58Z</dcterms:modified>
</cp:coreProperties>
</file>